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Montserrat"/>
      <p:regular r:id="rId35"/>
      <p:bold r:id="rId36"/>
      <p:italic r:id="rId37"/>
      <p:boldItalic r:id="rId38"/>
    </p:embeddedFont>
    <p:embeddedFont>
      <p:font typeface="La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.fntdata"/><Relationship Id="rId20" Type="http://schemas.openxmlformats.org/officeDocument/2006/relationships/slide" Target="slides/slide15.xml"/><Relationship Id="rId42" Type="http://schemas.openxmlformats.org/officeDocument/2006/relationships/font" Target="fonts/Lato-boldItalic.fntdata"/><Relationship Id="rId41" Type="http://schemas.openxmlformats.org/officeDocument/2006/relationships/font" Target="fonts/La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-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bold.fntdata"/><Relationship Id="rId17" Type="http://schemas.openxmlformats.org/officeDocument/2006/relationships/slide" Target="slides/slide12.xml"/><Relationship Id="rId39" Type="http://schemas.openxmlformats.org/officeDocument/2006/relationships/font" Target="fonts/Lato-regular.fntdata"/><Relationship Id="rId16" Type="http://schemas.openxmlformats.org/officeDocument/2006/relationships/slide" Target="slides/slide11.xml"/><Relationship Id="rId38" Type="http://schemas.openxmlformats.org/officeDocument/2006/relationships/font" Target="fonts/Montserrat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60ea35ca1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60ea35ca1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0ea35ca1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60ea35ca1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60ea35ca1f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60ea35ca1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60ea35ca1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60ea35ca1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60ea35ca1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60ea35ca1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60ea35ca1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60ea35ca1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60ea35ca1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60ea35ca1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60ea35ca1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60ea35ca1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60ea35ca1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60ea35ca1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0ea35ca1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0ea35ca1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60ea35ca1f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60ea35ca1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60ea35ca1f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60ea35ca1f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60ea35ca1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60ea35ca1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0ea35ca1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0ea35ca1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60ea35ca1f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60ea35ca1f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60ea35ca1f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60ea35ca1f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60ea35ca1f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60ea35ca1f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0ea35ca1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0ea35ca1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0ea35ca1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0ea35ca1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0ea35ca1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60ea35ca1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0ea35ca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60ea35ca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0ea35ca1f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0ea35ca1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Essentials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/>
              <a:t>Deepak Kumar Choudhary</a:t>
            </a:r>
            <a:endParaRPr b="1"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JS Enthusiast, Full Stack Developer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850" y="1145250"/>
            <a:ext cx="2574675" cy="257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6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3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FUNDAMENTALS</a:t>
            </a:r>
            <a:endParaRPr/>
          </a:p>
        </p:txBody>
      </p:sp>
      <p:sp>
        <p:nvSpPr>
          <p:cNvPr id="285" name="Google Shape;285;p26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86" name="Google Shape;28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3050" y="62962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7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292" name="Google Shape;292;p27"/>
          <p:cNvSpPr txBox="1"/>
          <p:nvPr>
            <p:ph idx="1" type="body"/>
          </p:nvPr>
        </p:nvSpPr>
        <p:spPr>
          <a:xfrm>
            <a:off x="1297500" y="156755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Components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Templates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Directives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Services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8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4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DISPLAYING DATA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HANDLING EVENTS</a:t>
            </a:r>
            <a:endParaRPr/>
          </a:p>
        </p:txBody>
      </p:sp>
      <p:sp>
        <p:nvSpPr>
          <p:cNvPr id="298" name="Google Shape;298;p28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99" name="Google Shape;2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305" name="Google Shape;305;p29"/>
          <p:cNvSpPr txBox="1"/>
          <p:nvPr>
            <p:ph idx="1" type="body"/>
          </p:nvPr>
        </p:nvSpPr>
        <p:spPr>
          <a:xfrm>
            <a:off x="1297500" y="156755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Display Data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Apply classes and styles dynamically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Format data using pipes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Handle events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5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BUILDING REUSABLE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COMPONENTS</a:t>
            </a:r>
            <a:endParaRPr/>
          </a:p>
        </p:txBody>
      </p:sp>
      <p:sp>
        <p:nvSpPr>
          <p:cNvPr id="311" name="Google Shape;311;p3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12" name="Google Shape;3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318" name="Google Shape;318;p31"/>
          <p:cNvSpPr txBox="1"/>
          <p:nvPr>
            <p:ph idx="1" type="body"/>
          </p:nvPr>
        </p:nvSpPr>
        <p:spPr>
          <a:xfrm>
            <a:off x="1297500" y="156755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Pass Data to component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Raise custom events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Apply Styles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Shadow DOM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View Encapsulation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2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6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DIRECTIVES</a:t>
            </a: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25" name="Google Shape;3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331" name="Google Shape;331;p33"/>
          <p:cNvSpPr txBox="1"/>
          <p:nvPr>
            <p:ph idx="1" type="body"/>
          </p:nvPr>
        </p:nvSpPr>
        <p:spPr>
          <a:xfrm>
            <a:off x="1297500" y="156755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ngFor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ngIf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ngSwitchCase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ngClass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ngStyle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Custom directives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4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7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FORMS</a:t>
            </a:r>
            <a:endParaRPr/>
          </a:p>
        </p:txBody>
      </p:sp>
      <p:sp>
        <p:nvSpPr>
          <p:cNvPr id="337" name="Google Shape;337;p3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38" name="Google Shape;33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344" name="Google Shape;344;p35"/>
          <p:cNvSpPr txBox="1"/>
          <p:nvPr>
            <p:ph idx="1" type="body"/>
          </p:nvPr>
        </p:nvSpPr>
        <p:spPr>
          <a:xfrm>
            <a:off x="1297500" y="1567550"/>
            <a:ext cx="6857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Implement forms with various inputs fields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Display validation errors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Disable submit button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872100" y="3083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Course Structure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510950" y="1121525"/>
            <a:ext cx="7566900" cy="3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Introduction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TypeScript Fundamentals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Angular Fundamentals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Displaying data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Handling Events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Building reusable components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Directives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Template driven forms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Reactive forms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HTTP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Routing and Navigation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"/>
          <p:cNvSpPr/>
          <p:nvPr/>
        </p:nvSpPr>
        <p:spPr>
          <a:xfrm>
            <a:off x="4429800" y="1327775"/>
            <a:ext cx="2952000" cy="5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NAME</a:t>
            </a: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549625" y="1572700"/>
            <a:ext cx="2539500" cy="8637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 CONTROL</a:t>
            </a:r>
            <a:endParaRPr/>
          </a:p>
        </p:txBody>
      </p:sp>
      <p:cxnSp>
        <p:nvCxnSpPr>
          <p:cNvPr id="351" name="Google Shape;351;p36"/>
          <p:cNvCxnSpPr>
            <a:stCxn id="350" idx="3"/>
          </p:cNvCxnSpPr>
          <p:nvPr/>
        </p:nvCxnSpPr>
        <p:spPr>
          <a:xfrm flipH="1" rot="10800000">
            <a:off x="3089125" y="1882150"/>
            <a:ext cx="1237500" cy="12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2" name="Google Shape;352;p36"/>
          <p:cNvSpPr txBox="1"/>
          <p:nvPr/>
        </p:nvSpPr>
        <p:spPr>
          <a:xfrm>
            <a:off x="4184875" y="2720000"/>
            <a:ext cx="31968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TOUCHED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UNTOUCHED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DIRTY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PRISTINE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</a:t>
            </a:r>
            <a:b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ERRORS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/>
          <p:nvPr/>
        </p:nvSpPr>
        <p:spPr>
          <a:xfrm>
            <a:off x="4429800" y="1327775"/>
            <a:ext cx="2952000" cy="5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NAME</a:t>
            </a:r>
            <a:endParaRPr/>
          </a:p>
        </p:txBody>
      </p:sp>
      <p:sp>
        <p:nvSpPr>
          <p:cNvPr id="358" name="Google Shape;358;p37"/>
          <p:cNvSpPr/>
          <p:nvPr/>
        </p:nvSpPr>
        <p:spPr>
          <a:xfrm>
            <a:off x="549625" y="1572700"/>
            <a:ext cx="2539500" cy="8637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FORM GROUP</a:t>
            </a:r>
            <a:endParaRPr/>
          </a:p>
        </p:txBody>
      </p:sp>
      <p:cxnSp>
        <p:nvCxnSpPr>
          <p:cNvPr id="359" name="Google Shape;359;p37"/>
          <p:cNvCxnSpPr>
            <a:stCxn id="358" idx="3"/>
          </p:cNvCxnSpPr>
          <p:nvPr/>
        </p:nvCxnSpPr>
        <p:spPr>
          <a:xfrm flipH="1" rot="10800000">
            <a:off x="3089125" y="1882150"/>
            <a:ext cx="1237500" cy="12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0" name="Google Shape;360;p37"/>
          <p:cNvSpPr txBox="1"/>
          <p:nvPr/>
        </p:nvSpPr>
        <p:spPr>
          <a:xfrm>
            <a:off x="549625" y="2771575"/>
            <a:ext cx="31968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VALUE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TOUCHED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UNTOUCHED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DIRTY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PRISTINE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VALID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ERRORS</a:t>
            </a:r>
            <a:b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</a:b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1" name="Google Shape;361;p37"/>
          <p:cNvSpPr/>
          <p:nvPr/>
        </p:nvSpPr>
        <p:spPr>
          <a:xfrm>
            <a:off x="4429800" y="2139800"/>
            <a:ext cx="2952000" cy="580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LAST </a:t>
            </a:r>
            <a:r>
              <a:rPr lang="en-GB"/>
              <a:t>NAME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8"/>
          <p:cNvSpPr/>
          <p:nvPr/>
        </p:nvSpPr>
        <p:spPr>
          <a:xfrm>
            <a:off x="962150" y="1817550"/>
            <a:ext cx="2539500" cy="1508400"/>
          </a:xfrm>
          <a:prstGeom prst="flowChartAlternateProcess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DIRECTIVES</a:t>
            </a:r>
            <a:endParaRPr/>
          </a:p>
        </p:txBody>
      </p:sp>
      <p:sp>
        <p:nvSpPr>
          <p:cNvPr id="367" name="Google Shape;367;p38"/>
          <p:cNvSpPr/>
          <p:nvPr/>
        </p:nvSpPr>
        <p:spPr>
          <a:xfrm>
            <a:off x="4572000" y="1817550"/>
            <a:ext cx="2539500" cy="15084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</a:t>
            </a:r>
            <a:endParaRPr/>
          </a:p>
        </p:txBody>
      </p:sp>
      <p:sp>
        <p:nvSpPr>
          <p:cNvPr id="368" name="Google Shape;368;p38"/>
          <p:cNvSpPr txBox="1"/>
          <p:nvPr/>
        </p:nvSpPr>
        <p:spPr>
          <a:xfrm>
            <a:off x="1606675" y="399625"/>
            <a:ext cx="48987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TYPES OF FORMS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9"/>
          <p:cNvSpPr/>
          <p:nvPr/>
        </p:nvSpPr>
        <p:spPr>
          <a:xfrm>
            <a:off x="330475" y="1881975"/>
            <a:ext cx="3570900" cy="1508400"/>
          </a:xfrm>
          <a:prstGeom prst="flowChartAlternateProcess">
            <a:avLst/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TEMPLATE DRIVEN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Good for simple forms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Simple Validations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Easier to create</a:t>
            </a:r>
            <a:endParaRPr/>
          </a:p>
        </p:txBody>
      </p:sp>
      <p:sp>
        <p:nvSpPr>
          <p:cNvPr id="374" name="Google Shape;374;p39"/>
          <p:cNvSpPr/>
          <p:nvPr/>
        </p:nvSpPr>
        <p:spPr>
          <a:xfrm>
            <a:off x="4365375" y="1881975"/>
            <a:ext cx="3957600" cy="15084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REACTIVE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Better for complex forms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Unit testable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More control over validation logic</a:t>
            </a:r>
            <a:endParaRPr/>
          </a:p>
        </p:txBody>
      </p:sp>
      <p:sp>
        <p:nvSpPr>
          <p:cNvPr id="375" name="Google Shape;375;p39"/>
          <p:cNvSpPr txBox="1"/>
          <p:nvPr/>
        </p:nvSpPr>
        <p:spPr>
          <a:xfrm>
            <a:off x="1645350" y="335150"/>
            <a:ext cx="4898700" cy="7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COMPARISON</a:t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0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8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REACTIVE FORMS</a:t>
            </a:r>
            <a:endParaRPr/>
          </a:p>
        </p:txBody>
      </p:sp>
      <p:sp>
        <p:nvSpPr>
          <p:cNvPr id="381" name="Google Shape;381;p40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82" name="Google Shape;38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1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388" name="Google Shape;388;p41"/>
          <p:cNvSpPr txBox="1"/>
          <p:nvPr>
            <p:ph idx="1" type="body"/>
          </p:nvPr>
        </p:nvSpPr>
        <p:spPr>
          <a:xfrm>
            <a:off x="1297500" y="1567550"/>
            <a:ext cx="6857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Create forms programmatically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Add validation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Implement custom validation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Implement async validation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Build forms which have arrays of objects added or removed dynamically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2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9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CONSUMING HTTP SERVICES</a:t>
            </a:r>
            <a:endParaRPr/>
          </a:p>
        </p:txBody>
      </p:sp>
      <p:sp>
        <p:nvSpPr>
          <p:cNvPr id="394" name="Google Shape;394;p4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395" name="Google Shape;3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401" name="Google Shape;401;p43"/>
          <p:cNvSpPr txBox="1"/>
          <p:nvPr>
            <p:ph idx="1" type="body"/>
          </p:nvPr>
        </p:nvSpPr>
        <p:spPr>
          <a:xfrm>
            <a:off x="1297500" y="1567550"/>
            <a:ext cx="6857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Perform CRUD operations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Add a reusable data service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Properly handle different kinds of errors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Implement async validation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Build applications with proper separation of concerns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10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ROUTING AND NAVIGATION</a:t>
            </a:r>
            <a:endParaRPr/>
          </a:p>
        </p:txBody>
      </p:sp>
      <p:sp>
        <p:nvSpPr>
          <p:cNvPr id="407" name="Google Shape;407;p4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408" name="Google Shape;4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775" y="706975"/>
            <a:ext cx="3465051" cy="346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5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414" name="Google Shape;414;p45"/>
          <p:cNvSpPr txBox="1"/>
          <p:nvPr>
            <p:ph idx="1" type="body"/>
          </p:nvPr>
        </p:nvSpPr>
        <p:spPr>
          <a:xfrm>
            <a:off x="1297500" y="1567550"/>
            <a:ext cx="6857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Configuring routes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Implementing SPA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Working with routes and query parameters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Programmatic navigation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 : Introduction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Quick introduction to Angular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Architecture of Angular Applications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Set up your development environment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Build your first app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Project structure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Angular version history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639850" y="1508250"/>
            <a:ext cx="7837800" cy="31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WHAT IS ANGULAR 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  framework for building client applications using HTML, CSS and JavaScript/TypeScript.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WHY DO WE NEED ANGULAR ?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Easy maintainability for beginners.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Decreases time to market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Easy to test 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Clean and loose coupling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Reusable code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2599500" y="1824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ARCHITECTURE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117025" y="2224275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SETUP YOUR PROJECT</a:t>
            </a:r>
            <a:endParaRPr/>
          </a:p>
        </p:txBody>
      </p:sp>
      <p:sp>
        <p:nvSpPr>
          <p:cNvPr id="259" name="Google Shape;259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773100" y="1846400"/>
            <a:ext cx="4227300" cy="18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2 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TYPESCRIPT FUNDAMENTALS</a:t>
            </a:r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66" name="Google Shape;2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3700" y="685038"/>
            <a:ext cx="3618774" cy="361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07275" y="2792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 this section </a:t>
            </a:r>
            <a:endParaRPr/>
          </a:p>
        </p:txBody>
      </p:sp>
      <p:sp>
        <p:nvSpPr>
          <p:cNvPr id="272" name="Google Shape;272;p24"/>
          <p:cNvSpPr txBox="1"/>
          <p:nvPr>
            <p:ph idx="1" type="body"/>
          </p:nvPr>
        </p:nvSpPr>
        <p:spPr>
          <a:xfrm>
            <a:off x="1297500" y="156755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Type annotations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Arrow functions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Interfaces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Classes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Constructors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Access modifies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Properties 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-GB" sz="1800">
                <a:solidFill>
                  <a:srgbClr val="FFFFFF"/>
                </a:solidFill>
              </a:rPr>
              <a:t>Modules</a:t>
            </a:r>
            <a:endParaRPr sz="18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678725" y="23547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TypeScript</a:t>
            </a:r>
            <a:endParaRPr sz="3000"/>
          </a:p>
        </p:txBody>
      </p:sp>
      <p:sp>
        <p:nvSpPr>
          <p:cNvPr id="278" name="Google Shape;278;p25"/>
          <p:cNvSpPr txBox="1"/>
          <p:nvPr>
            <p:ph idx="1" type="body"/>
          </p:nvPr>
        </p:nvSpPr>
        <p:spPr>
          <a:xfrm>
            <a:off x="4481600" y="1863900"/>
            <a:ext cx="5609700" cy="3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Strong typing 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Object oriented features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Compile time errors</a:t>
            </a:r>
            <a:endParaRPr sz="2400">
              <a:solidFill>
                <a:srgbClr val="FFFF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-GB" sz="2400">
                <a:solidFill>
                  <a:srgbClr val="FFFFFF"/>
                </a:solidFill>
              </a:rPr>
              <a:t>Great tooling</a:t>
            </a:r>
            <a:endParaRPr sz="2400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cxnSp>
        <p:nvCxnSpPr>
          <p:cNvPr id="279" name="Google Shape;279;p25"/>
          <p:cNvCxnSpPr/>
          <p:nvPr/>
        </p:nvCxnSpPr>
        <p:spPr>
          <a:xfrm>
            <a:off x="3457775" y="810625"/>
            <a:ext cx="51600" cy="368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